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72" r:id="rId2"/>
    <p:sldMasterId id="2147483649" r:id="rId3"/>
  </p:sldMasterIdLst>
  <p:notesMasterIdLst>
    <p:notesMasterId r:id="rId11"/>
  </p:notesMasterIdLst>
  <p:handoutMasterIdLst>
    <p:handoutMasterId r:id="rId12"/>
  </p:handoutMasterIdLst>
  <p:sldIdLst>
    <p:sldId id="355" r:id="rId4"/>
    <p:sldId id="427" r:id="rId5"/>
    <p:sldId id="433" r:id="rId6"/>
    <p:sldId id="429" r:id="rId7"/>
    <p:sldId id="401" r:id="rId8"/>
    <p:sldId id="430" r:id="rId9"/>
    <p:sldId id="431" r:id="rId10"/>
  </p:sldIdLst>
  <p:sldSz cx="9144000" cy="6858000" type="screen4x3"/>
  <p:notesSz cx="6881813" cy="92964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601B68-ACCE-40DA-83FE-4C2361D3C284}">
          <p14:sldIdLst>
            <p14:sldId id="355"/>
            <p14:sldId id="427"/>
            <p14:sldId id="433"/>
            <p14:sldId id="429"/>
            <p14:sldId id="401"/>
            <p14:sldId id="430"/>
            <p14:sldId id="4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" initials="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BCC5DC"/>
    <a:srgbClr val="008031"/>
    <a:srgbClr val="996633"/>
    <a:srgbClr val="FF0000"/>
    <a:srgbClr val="3333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70" autoAdjust="0"/>
  </p:normalViewPr>
  <p:slideViewPr>
    <p:cSldViewPr>
      <p:cViewPr varScale="1">
        <p:scale>
          <a:sx n="68" d="100"/>
          <a:sy n="68" d="100"/>
        </p:scale>
        <p:origin x="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font" Target="fonts/font3.fntdata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5" y="0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22BF14D-D45B-42DD-A16C-9C58D8EE35EB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2982913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5" y="8829675"/>
            <a:ext cx="2982912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414157E-BE9B-4919-81AA-8BC7B7A9A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8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82913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2436" tIns="46218" rIns="92436" bIns="46218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5" y="0"/>
            <a:ext cx="2982912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2436" tIns="46218" rIns="92436" bIns="46218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7" y="4416428"/>
            <a:ext cx="5505450" cy="4183063"/>
          </a:xfrm>
          <a:prstGeom prst="rect">
            <a:avLst/>
          </a:prstGeom>
          <a:noFill/>
          <a:ln>
            <a:noFill/>
          </a:ln>
        </p:spPr>
        <p:txBody>
          <a:bodyPr vert="horz" wrap="square" lIns="92436" tIns="46218" rIns="92436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2982913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2436" tIns="46218" rIns="92436" bIns="46218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5" y="8829675"/>
            <a:ext cx="2982912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2436" tIns="46218" rIns="92436" bIns="46218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fld id="{16B328CF-FC38-4BB2-8237-7AE23CD45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2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39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765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753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4569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99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1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92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49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94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95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4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4593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35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11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55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725B6-7633-4EAA-B30C-F2ACFC2EC470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8C271-E46A-45FA-B44F-57C7287C7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83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E77A7-9C96-4B99-BC6D-94601AF5CAF9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82B63-606F-4297-9F6E-838139164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334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0169C-56E1-4EAC-8B98-CA155DC243B8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DCDA5-C695-4620-811F-0CED065D5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89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B8B8-136C-4EAD-8836-D593EEA6F406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20CBF-3BC6-433D-A1E2-79119C142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994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0BC42-D3A8-4A57-9CEC-EDF82722914F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1F01E-EBFF-4EAD-818C-324B89432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612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30D59-1CA4-4BCD-A1EA-5994C220E81D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4407A-F2E1-412D-A815-F13CFC2C7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67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F14F1-8BA2-4E58-9792-6E34714B1EF2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024D9-45B1-41E7-BCAF-BD72272F1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1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4855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37BF-0B26-4971-A97F-5BEDEEBBA673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4CDDC-89C9-4549-A158-B01537AF6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47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43808-4E23-4B92-9906-7D1BE3A42366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A90B1-A4EF-454F-8173-AFB15F16E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17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0EDE4-A923-4C54-AE60-7F77F65D72A7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D1339-C3CE-462E-9C83-0C1AF5BE5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82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AB60A-7841-49C0-8DD8-367DEA207F3C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B6F5C-1104-401C-9C60-95AC5C816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7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071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7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641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79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32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748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342900" y="179388"/>
            <a:ext cx="8458200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6" name="Picture 8" descr="D:\Documents and Settings\sadia\My Documents\My Box Files\Sadia's Folder\CELogo_Twitter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84EF-E755-418A-9C54-46F6F4B4F0FF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4D304-C1BA-405B-A343-A706C221D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8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AF604B06-AF6F-4ABE-A097-FA17C2CE486C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7E91D334-8C83-42E2-9ADA-967AF9EFE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image who's in the room?">
            <a:extLst>
              <a:ext uri="{FF2B5EF4-FFF2-40B4-BE49-F238E27FC236}">
                <a16:creationId xmlns:a16="http://schemas.microsoft.com/office/drawing/2014/main" id="{977B9D68-C69A-42EA-9C1B-F7501B5E76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image who's in the room?">
            <a:extLst>
              <a:ext uri="{FF2B5EF4-FFF2-40B4-BE49-F238E27FC236}">
                <a16:creationId xmlns:a16="http://schemas.microsoft.com/office/drawing/2014/main" id="{F6DD7AC1-A271-489E-9AF7-4A4A5E96C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3622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733801"/>
          </a:xfrm>
        </p:spPr>
        <p:txBody>
          <a:bodyPr/>
          <a:lstStyle/>
          <a:p>
            <a:pPr marL="0" lvl="0" indent="0" algn="ctr">
              <a:lnSpc>
                <a:spcPct val="120000"/>
              </a:lnSpc>
              <a:buNone/>
            </a:pPr>
            <a:r>
              <a:rPr lang="en-US" sz="3600" dirty="0"/>
              <a:t>Cause Effective serves as a </a:t>
            </a:r>
          </a:p>
          <a:p>
            <a:pPr marL="0" lvl="0" indent="0" algn="ctr">
              <a:lnSpc>
                <a:spcPct val="120000"/>
              </a:lnSpc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nonprofit growth partner </a:t>
            </a:r>
          </a:p>
          <a:p>
            <a:pPr marL="0" lvl="0" indent="0" algn="ctr">
              <a:lnSpc>
                <a:spcPct val="120000"/>
              </a:lnSpc>
              <a:buNone/>
            </a:pPr>
            <a:r>
              <a:rPr lang="en-US" sz="3600" dirty="0"/>
              <a:t>to help organizations build the effectiveness of their fundraising strategy and governance practices 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0D42DE-119E-414E-B626-CFD4663B93BE}"/>
              </a:ext>
            </a:extLst>
          </p:cNvPr>
          <p:cNvSpPr/>
          <p:nvPr/>
        </p:nvSpPr>
        <p:spPr>
          <a:xfrm>
            <a:off x="0" y="0"/>
            <a:ext cx="12954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9C12727-F000-4012-86A0-A7662815BC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4381"/>
            <a:ext cx="5201344" cy="17337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image who's in the room?">
            <a:extLst>
              <a:ext uri="{FF2B5EF4-FFF2-40B4-BE49-F238E27FC236}">
                <a16:creationId xmlns:a16="http://schemas.microsoft.com/office/drawing/2014/main" id="{977B9D68-C69A-42EA-9C1B-F7501B5E76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image who's in the room?">
            <a:extLst>
              <a:ext uri="{FF2B5EF4-FFF2-40B4-BE49-F238E27FC236}">
                <a16:creationId xmlns:a16="http://schemas.microsoft.com/office/drawing/2014/main" id="{F6DD7AC1-A271-489E-9AF7-4A4A5E96C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3622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 offer: </a:t>
            </a:r>
          </a:p>
          <a:p>
            <a:pPr lvl="0">
              <a:spcBef>
                <a:spcPts val="1200"/>
              </a:spcBef>
            </a:pPr>
            <a:r>
              <a:rPr lang="en-US" sz="2000" dirty="0"/>
              <a:t>responsive organizational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support</a:t>
            </a:r>
            <a:r>
              <a:rPr lang="en-US" sz="2000" dirty="0"/>
              <a:t> </a:t>
            </a:r>
          </a:p>
          <a:p>
            <a:pPr lvl="0">
              <a:spcBef>
                <a:spcPts val="120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assessment</a:t>
            </a:r>
            <a:r>
              <a:rPr lang="en-US" sz="2000" dirty="0"/>
              <a:t> of your fundraising strategy and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guidance</a:t>
            </a:r>
            <a:r>
              <a:rPr lang="en-US" sz="2000" dirty="0"/>
              <a:t> on executing new tactics to sustain and grow</a:t>
            </a:r>
          </a:p>
          <a:p>
            <a:pPr lvl="0">
              <a:spcBef>
                <a:spcPts val="1200"/>
              </a:spcBef>
            </a:pPr>
            <a:r>
              <a:rPr lang="en-US" sz="2000" dirty="0"/>
              <a:t>individual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coaching</a:t>
            </a:r>
            <a:r>
              <a:rPr lang="en-US" sz="2000" dirty="0"/>
              <a:t> of development staff, executive directors and board leaders</a:t>
            </a:r>
          </a:p>
          <a:p>
            <a:pPr lvl="0">
              <a:spcBef>
                <a:spcPts val="120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workshops</a:t>
            </a:r>
            <a:r>
              <a:rPr lang="en-US" sz="2000" dirty="0"/>
              <a:t> that draw on our decades of expertise</a:t>
            </a:r>
          </a:p>
          <a:p>
            <a:pPr lvl="0">
              <a:spcBef>
                <a:spcPts val="120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thought leadership </a:t>
            </a:r>
            <a:r>
              <a:rPr lang="en-US" sz="2000" dirty="0"/>
              <a:t>to the field on issues of DEI as it relates to fundraising and philanthropy </a:t>
            </a:r>
          </a:p>
          <a:p>
            <a:pPr algn="ctr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0910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image who's in the room?">
            <a:extLst>
              <a:ext uri="{FF2B5EF4-FFF2-40B4-BE49-F238E27FC236}">
                <a16:creationId xmlns:a16="http://schemas.microsoft.com/office/drawing/2014/main" id="{977B9D68-C69A-42EA-9C1B-F7501B5E76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image who's in the room?">
            <a:extLst>
              <a:ext uri="{FF2B5EF4-FFF2-40B4-BE49-F238E27FC236}">
                <a16:creationId xmlns:a16="http://schemas.microsoft.com/office/drawing/2014/main" id="{F6DD7AC1-A271-489E-9AF7-4A4A5E96C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3622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Some of the fundraising concerns we’re helping groups address in recent months are:</a:t>
            </a:r>
          </a:p>
          <a:p>
            <a:pPr lvl="0">
              <a:spcBef>
                <a:spcPts val="120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Loss of revenue </a:t>
            </a:r>
            <a:r>
              <a:rPr lang="en-US" sz="2000" dirty="0"/>
              <a:t>due to cancelled special events and fundraising campaigns</a:t>
            </a:r>
          </a:p>
          <a:p>
            <a:pPr lvl="0">
              <a:spcBef>
                <a:spcPts val="120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Uncertainty of the appropriate time </a:t>
            </a:r>
            <a:r>
              <a:rPr lang="en-US" sz="2000" dirty="0"/>
              <a:t>to ask donors for financial support</a:t>
            </a:r>
          </a:p>
          <a:p>
            <a:pPr lvl="0">
              <a:spcBef>
                <a:spcPts val="120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Struggles with how to message </a:t>
            </a:r>
            <a:r>
              <a:rPr lang="en-US" sz="2000" dirty="0"/>
              <a:t>the organization’s case for support and inspire donor engagement</a:t>
            </a:r>
          </a:p>
          <a:p>
            <a:pPr lvl="0">
              <a:spcBef>
                <a:spcPts val="120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Inability to conduct in-person donor cultivation </a:t>
            </a:r>
            <a:r>
              <a:rPr lang="en-US" sz="2000" dirty="0"/>
              <a:t>during a time of social distancing</a:t>
            </a:r>
          </a:p>
          <a:p>
            <a:pPr lvl="0">
              <a:spcBef>
                <a:spcPts val="120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Learning to utilize digital platforms </a:t>
            </a:r>
            <a:r>
              <a:rPr lang="en-US" sz="2000" dirty="0"/>
              <a:t>to conduct events for the first time</a:t>
            </a:r>
          </a:p>
          <a:p>
            <a:pPr algn="ctr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1340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image who's in the room?">
            <a:extLst>
              <a:ext uri="{FF2B5EF4-FFF2-40B4-BE49-F238E27FC236}">
                <a16:creationId xmlns:a16="http://schemas.microsoft.com/office/drawing/2014/main" id="{977B9D68-C69A-42EA-9C1B-F7501B5E76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image who's in the room?">
            <a:extLst>
              <a:ext uri="{FF2B5EF4-FFF2-40B4-BE49-F238E27FC236}">
                <a16:creationId xmlns:a16="http://schemas.microsoft.com/office/drawing/2014/main" id="{F6DD7AC1-A271-489E-9AF7-4A4A5E96C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3622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br>
              <a:rPr lang="en-US" dirty="0"/>
            </a:br>
            <a:r>
              <a:rPr lang="en-US" dirty="0"/>
              <a:t>​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582341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And we’re having higher-level strategy conversations as well, focused on:</a:t>
            </a:r>
          </a:p>
          <a:p>
            <a:pPr lvl="0"/>
            <a:endParaRPr lang="en-US" sz="2400" dirty="0"/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What is the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essential goal </a:t>
            </a:r>
            <a:r>
              <a:rPr lang="en-US" sz="2400" dirty="0"/>
              <a:t>of your fundraising program in this extraordinary year – </a:t>
            </a:r>
          </a:p>
          <a:p>
            <a:pPr marL="342900" lvl="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lnSpc>
                <a:spcPct val="120000"/>
              </a:lnSpc>
            </a:pPr>
            <a:r>
              <a:rPr lang="en-US" sz="2400" dirty="0"/>
              <a:t>and how can you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achieve</a:t>
            </a:r>
            <a:r>
              <a:rPr lang="en-US" sz="2400" dirty="0"/>
              <a:t> that goal through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different strategies </a:t>
            </a:r>
            <a:r>
              <a:rPr lang="en-US" sz="2400" dirty="0"/>
              <a:t>than you have used in the past?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074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image who's in the room?">
            <a:extLst>
              <a:ext uri="{FF2B5EF4-FFF2-40B4-BE49-F238E27FC236}">
                <a16:creationId xmlns:a16="http://schemas.microsoft.com/office/drawing/2014/main" id="{977B9D68-C69A-42EA-9C1B-F7501B5E76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image who's in the room?">
            <a:extLst>
              <a:ext uri="{FF2B5EF4-FFF2-40B4-BE49-F238E27FC236}">
                <a16:creationId xmlns:a16="http://schemas.microsoft.com/office/drawing/2014/main" id="{F6DD7AC1-A271-489E-9AF7-4A4A5E96C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3622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211763"/>
          </a:xfrm>
        </p:spPr>
        <p:txBody>
          <a:bodyPr/>
          <a:lstStyle/>
          <a:p>
            <a:pPr>
              <a:buNone/>
            </a:pPr>
            <a:br>
              <a:rPr lang="en-US" dirty="0"/>
            </a:br>
            <a:r>
              <a:rPr lang="en-US" dirty="0"/>
              <a:t>​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143001"/>
            <a:ext cx="8104163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Fundraising Under COVID: </a:t>
            </a:r>
          </a:p>
          <a:p>
            <a:r>
              <a:rPr lang="en-US" sz="3600" b="1" dirty="0"/>
              <a:t>What have we lost?</a:t>
            </a:r>
          </a:p>
          <a:p>
            <a:endParaRPr lang="en-US" sz="2400" dirty="0"/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Face Time</a:t>
            </a:r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Donor Focus</a:t>
            </a:r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Organizational Focus</a:t>
            </a:r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Internal Capacity</a:t>
            </a:r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More…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image who's in the room?">
            <a:extLst>
              <a:ext uri="{FF2B5EF4-FFF2-40B4-BE49-F238E27FC236}">
                <a16:creationId xmlns:a16="http://schemas.microsoft.com/office/drawing/2014/main" id="{977B9D68-C69A-42EA-9C1B-F7501B5E76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image who's in the room?">
            <a:extLst>
              <a:ext uri="{FF2B5EF4-FFF2-40B4-BE49-F238E27FC236}">
                <a16:creationId xmlns:a16="http://schemas.microsoft.com/office/drawing/2014/main" id="{F6DD7AC1-A271-489E-9AF7-4A4A5E96C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3622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850806"/>
            <a:ext cx="8229600" cy="4525963"/>
          </a:xfrm>
        </p:spPr>
        <p:txBody>
          <a:bodyPr/>
          <a:lstStyle/>
          <a:p>
            <a:pPr>
              <a:buNone/>
            </a:pPr>
            <a:br>
              <a:rPr lang="en-US" dirty="0"/>
            </a:br>
            <a:r>
              <a:rPr lang="en-US" dirty="0"/>
              <a:t>​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066800"/>
            <a:ext cx="7848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​</a:t>
            </a:r>
            <a:r>
              <a:rPr lang="en-US" sz="3600" b="1" dirty="0"/>
              <a:t>Fundraising Under COVID: </a:t>
            </a:r>
          </a:p>
          <a:p>
            <a:r>
              <a:rPr lang="en-US" sz="3600" b="1" dirty="0"/>
              <a:t>What have we gained?</a:t>
            </a:r>
          </a:p>
          <a:p>
            <a:endParaRPr lang="en-US" dirty="0"/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Burning Clarity of Mission</a:t>
            </a:r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Ability to Have Impact</a:t>
            </a:r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Positivity</a:t>
            </a:r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Connection to Values</a:t>
            </a:r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Geographic Reach</a:t>
            </a:r>
          </a:p>
          <a:p>
            <a:pPr marL="800100" lvl="1" indent="-34290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More…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772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image who's in the room?">
            <a:extLst>
              <a:ext uri="{FF2B5EF4-FFF2-40B4-BE49-F238E27FC236}">
                <a16:creationId xmlns:a16="http://schemas.microsoft.com/office/drawing/2014/main" id="{977B9D68-C69A-42EA-9C1B-F7501B5E76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image who's in the room?">
            <a:extLst>
              <a:ext uri="{FF2B5EF4-FFF2-40B4-BE49-F238E27FC236}">
                <a16:creationId xmlns:a16="http://schemas.microsoft.com/office/drawing/2014/main" id="{F6DD7AC1-A271-489E-9AF7-4A4A5E96CB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3622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br>
              <a:rPr lang="en-US" dirty="0"/>
            </a:br>
            <a:r>
              <a:rPr lang="en-US" dirty="0"/>
              <a:t>​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143001"/>
            <a:ext cx="7924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​</a:t>
            </a:r>
            <a:r>
              <a:rPr lang="en-US" sz="3600" b="1" dirty="0"/>
              <a:t>Cultivation is 90% of the Fundraising Process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can you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share</a:t>
            </a:r>
            <a:r>
              <a:rPr lang="en-US" sz="3200" dirty="0"/>
              <a:t> the face of your organization when the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shape</a:t>
            </a:r>
            <a:r>
              <a:rPr lang="en-US" sz="3200" dirty="0"/>
              <a:t> of your presence has changed?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Fundraising is an Exchange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5287180"/>
      </p:ext>
    </p:extLst>
  </p:cSld>
  <p:clrMapOvr>
    <a:masterClrMapping/>
  </p:clrMapOvr>
</p:sld>
</file>

<file path=ppt/theme/theme1.xml><?xml version="1.0" encoding="utf-8"?>
<a:theme xmlns:a="http://schemas.openxmlformats.org/drawingml/2006/main" name="CE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5005</TotalTime>
  <Words>284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CE Design</vt:lpstr>
      <vt:lpstr>Custom Design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Cause Effective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samb</dc:creator>
  <cp:lastModifiedBy>Judy</cp:lastModifiedBy>
  <cp:revision>377</cp:revision>
  <cp:lastPrinted>2018-03-19T19:55:36Z</cp:lastPrinted>
  <dcterms:created xsi:type="dcterms:W3CDTF">2020-05-14T14:13:29Z</dcterms:created>
  <dcterms:modified xsi:type="dcterms:W3CDTF">2020-06-17T18:42:52Z</dcterms:modified>
</cp:coreProperties>
</file>